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61" r:id="rId3"/>
    <p:sldId id="263" r:id="rId4"/>
    <p:sldId id="281" r:id="rId5"/>
    <p:sldId id="284" r:id="rId6"/>
    <p:sldId id="259" r:id="rId7"/>
    <p:sldId id="285" r:id="rId8"/>
    <p:sldId id="282" r:id="rId9"/>
    <p:sldId id="266" r:id="rId10"/>
    <p:sldId id="286" r:id="rId11"/>
    <p:sldId id="264" r:id="rId12"/>
    <p:sldId id="267" r:id="rId13"/>
    <p:sldId id="268" r:id="rId14"/>
    <p:sldId id="269" r:id="rId15"/>
    <p:sldId id="270" r:id="rId16"/>
    <p:sldId id="271" r:id="rId17"/>
    <p:sldId id="272" r:id="rId18"/>
    <p:sldId id="278" r:id="rId19"/>
    <p:sldId id="283" r:id="rId20"/>
    <p:sldId id="279" r:id="rId21"/>
    <p:sldId id="280"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27"/>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16</a:t>
            </a:fld>
            <a:endParaRPr lang="en-US"/>
          </a:p>
        </p:txBody>
      </p:sp>
    </p:spTree>
    <p:extLst>
      <p:ext uri="{BB962C8B-B14F-4D97-AF65-F5344CB8AC3E}">
        <p14:creationId xmlns:p14="http://schemas.microsoft.com/office/powerpoint/2010/main" val="40814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17</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18</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19</a:t>
            </a:fld>
            <a:endParaRPr lang="en-US"/>
          </a:p>
        </p:txBody>
      </p:sp>
    </p:spTree>
    <p:extLst>
      <p:ext uri="{BB962C8B-B14F-4D97-AF65-F5344CB8AC3E}">
        <p14:creationId xmlns:p14="http://schemas.microsoft.com/office/powerpoint/2010/main" val="1783791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20</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287048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49778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119040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363247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tiff"/><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5791C-9A83-C047-801C-D9A6DCC87B64}"/>
              </a:ext>
            </a:extLst>
          </p:cNvPr>
          <p:cNvPicPr>
            <a:picLocks noChangeAspect="1"/>
          </p:cNvPicPr>
          <p:nvPr/>
        </p:nvPicPr>
        <p:blipFill>
          <a:blip r:embed="rId2"/>
          <a:stretch>
            <a:fillRect/>
          </a:stretch>
        </p:blipFill>
        <p:spPr>
          <a:xfrm>
            <a:off x="1928810" y="889256"/>
            <a:ext cx="10171119" cy="3334001"/>
          </a:xfrm>
          <a:prstGeom prst="rect">
            <a:avLst/>
          </a:prstGeom>
        </p:spPr>
      </p:pic>
      <p:pic>
        <p:nvPicPr>
          <p:cNvPr id="7" name="Picture 6">
            <a:extLst>
              <a:ext uri="{FF2B5EF4-FFF2-40B4-BE49-F238E27FC236}">
                <a16:creationId xmlns:a16="http://schemas.microsoft.com/office/drawing/2014/main" id="{ABC08322-7E2B-8847-9805-FA10FD93C557}"/>
              </a:ext>
            </a:extLst>
          </p:cNvPr>
          <p:cNvPicPr>
            <a:picLocks noChangeAspect="1"/>
          </p:cNvPicPr>
          <p:nvPr/>
        </p:nvPicPr>
        <p:blipFill>
          <a:blip r:embed="rId3"/>
          <a:stretch>
            <a:fillRect/>
          </a:stretch>
        </p:blipFill>
        <p:spPr>
          <a:xfrm>
            <a:off x="925695" y="4394106"/>
            <a:ext cx="10277475" cy="2192278"/>
          </a:xfrm>
          <a:prstGeom prst="rect">
            <a:avLst/>
          </a:prstGeom>
        </p:spPr>
      </p:pic>
      <p:pic>
        <p:nvPicPr>
          <p:cNvPr id="9" name="Picture 8">
            <a:extLst>
              <a:ext uri="{FF2B5EF4-FFF2-40B4-BE49-F238E27FC236}">
                <a16:creationId xmlns:a16="http://schemas.microsoft.com/office/drawing/2014/main" id="{DE5226AE-55D2-1040-A552-D694954A082D}"/>
              </a:ext>
            </a:extLst>
          </p:cNvPr>
          <p:cNvPicPr>
            <a:picLocks noChangeAspect="1"/>
          </p:cNvPicPr>
          <p:nvPr/>
        </p:nvPicPr>
        <p:blipFill>
          <a:blip r:embed="rId4"/>
          <a:stretch>
            <a:fillRect/>
          </a:stretch>
        </p:blipFill>
        <p:spPr>
          <a:xfrm>
            <a:off x="191386" y="82276"/>
            <a:ext cx="1608515" cy="4137185"/>
          </a:xfrm>
          <a:prstGeom prst="rect">
            <a:avLst/>
          </a:prstGeom>
        </p:spPr>
      </p:pic>
      <p:sp>
        <p:nvSpPr>
          <p:cNvPr id="10" name="Title 1">
            <a:extLst>
              <a:ext uri="{FF2B5EF4-FFF2-40B4-BE49-F238E27FC236}">
                <a16:creationId xmlns:a16="http://schemas.microsoft.com/office/drawing/2014/main" id="{22605936-7DC4-814A-A196-89BBB90EF3FF}"/>
              </a:ext>
            </a:extLst>
          </p:cNvPr>
          <p:cNvSpPr>
            <a:spLocks noGrp="1"/>
          </p:cNvSpPr>
          <p:nvPr>
            <p:ph type="title"/>
          </p:nvPr>
        </p:nvSpPr>
        <p:spPr>
          <a:xfrm>
            <a:off x="2658140" y="90614"/>
            <a:ext cx="8695660" cy="717460"/>
          </a:xfrm>
        </p:spPr>
        <p:txBody>
          <a:bodyPr anchor="t">
            <a:noAutofit/>
          </a:bodyPr>
          <a:lstStyle/>
          <a:p>
            <a:r>
              <a:rPr lang="en-US" sz="2400" b="1" dirty="0"/>
              <a:t>Data Complexity and Missing Values</a:t>
            </a:r>
          </a:p>
        </p:txBody>
      </p:sp>
    </p:spTree>
    <p:extLst>
      <p:ext uri="{BB962C8B-B14F-4D97-AF65-F5344CB8AC3E}">
        <p14:creationId xmlns:p14="http://schemas.microsoft.com/office/powerpoint/2010/main" val="299706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taxes raised for environmental causes.</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1200329"/>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(atmospheric particulate matter (PM) that have a diameter of less than 2.5 micrometers)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319309" y="5370407"/>
            <a:ext cx="3553382" cy="369332"/>
          </a:xfrm>
          <a:prstGeom prst="rect">
            <a:avLst/>
          </a:prstGeom>
          <a:noFill/>
        </p:spPr>
        <p:txBody>
          <a:bodyPr wrap="squar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518635" y="5698119"/>
            <a:ext cx="859531" cy="369332"/>
          </a:xfrm>
          <a:prstGeom prst="rect">
            <a:avLst/>
          </a:prstGeom>
          <a:noFill/>
        </p:spPr>
        <p:txBody>
          <a:bodyPr wrap="none" rtlCol="0">
            <a:spAutoFit/>
          </a:bodyPr>
          <a:lstStyle/>
          <a:p>
            <a:r>
              <a:rPr lang="en-US" dirty="0"/>
              <a:t>Austria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2297670"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4954A3-DEC7-054E-97A2-374390A32171}"/>
              </a:ext>
            </a:extLst>
          </p:cNvPr>
          <p:cNvPicPr>
            <a:picLocks noChangeAspect="1"/>
          </p:cNvPicPr>
          <p:nvPr/>
        </p:nvPicPr>
        <p:blipFill>
          <a:blip r:embed="rId3"/>
          <a:stretch>
            <a:fillRect/>
          </a:stretch>
        </p:blipFill>
        <p:spPr>
          <a:xfrm>
            <a:off x="2472068" y="1344133"/>
            <a:ext cx="7162800" cy="5372100"/>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Overall Correlations</a:t>
            </a:r>
            <a:br>
              <a:rPr lang="en-US" sz="3200" dirty="0"/>
            </a:br>
            <a:endParaRPr lang="en-US" sz="3200" dirty="0"/>
          </a:p>
        </p:txBody>
      </p:sp>
    </p:spTree>
    <p:extLst>
      <p:ext uri="{BB962C8B-B14F-4D97-AF65-F5344CB8AC3E}">
        <p14:creationId xmlns:p14="http://schemas.microsoft.com/office/powerpoint/2010/main" val="75744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847755"/>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sz="1700" dirty="0"/>
              <a:t>Our focus was on the relationships between between pollution and the environment and how that impacts biodiversity on an international scale.</a:t>
            </a:r>
          </a:p>
          <a:p>
            <a:pPr marL="742950" lvl="1" indent="-285750">
              <a:buFontTx/>
              <a:buChar char="-"/>
            </a:pPr>
            <a:r>
              <a:rPr lang="en-US" sz="1700" dirty="0"/>
              <a:t>The OECD (</a:t>
            </a:r>
            <a:r>
              <a:rPr lang="en-US" sz="1700" dirty="0" err="1"/>
              <a:t>Organisation</a:t>
            </a:r>
            <a:r>
              <a:rPr lang="en-US" sz="1700" dirty="0"/>
              <a:t> for Economic Co-operation and Development) and WWF (World Wildlife Fund) proved to be great resources for this type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and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sz="1700" dirty="0"/>
              <a:t>We sourced a large amount of data that enabled us to partially answer our question in the allotted time, and would allow a lot of room for further exploration in the future:</a:t>
            </a:r>
          </a:p>
          <a:p>
            <a:pPr lvl="1"/>
            <a:endParaRPr lang="en-US" sz="1700" dirty="0"/>
          </a:p>
          <a:p>
            <a:pPr lvl="1"/>
            <a:r>
              <a:rPr lang="en-US" sz="1700" dirty="0"/>
              <a:t>A high stringency on environmental laws is generally correlated with a decrease in CO2 emission. </a:t>
            </a:r>
          </a:p>
          <a:p>
            <a:pPr lvl="1"/>
            <a:r>
              <a:rPr lang="en-US" sz="1700"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34"/>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205344"/>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1899357"/>
            <a:ext cx="11021291" cy="5078313"/>
          </a:xfrm>
          <a:prstGeom prst="rect">
            <a:avLst/>
          </a:prstGeom>
          <a:noFill/>
        </p:spPr>
        <p:txBody>
          <a:bodyPr wrap="square" rtlCol="0">
            <a:spAutoFit/>
          </a:bodyPr>
          <a:lstStyle/>
          <a:p>
            <a:r>
              <a:rPr lang="en-US" b="1" dirty="0"/>
              <a:t>Question at hand: “ How much does the environmental policy of a country impact on </a:t>
            </a:r>
            <a:br>
              <a:rPr lang="en-US" b="1" dirty="0"/>
            </a:br>
            <a:r>
              <a:rPr lang="en-US" b="1" dirty="0"/>
              <a:t>its CO2 production, pollution or biodiversity? ”:</a:t>
            </a:r>
          </a:p>
          <a:p>
            <a:endParaRPr lang="en-US" dirty="0"/>
          </a:p>
          <a:p>
            <a:pPr marL="342900" indent="-342900">
              <a:buFont typeface="+mj-lt"/>
              <a:buAutoNum type="arabicPeriod"/>
            </a:pPr>
            <a:r>
              <a:rPr lang="en-US" dirty="0"/>
              <a:t>We found that strict enforcement of environmental policies does indeed correlate with a decrease in mean population exposure to PM2.5 in all countries tested, as well as a decrease in CO2 emissions.</a:t>
            </a:r>
          </a:p>
          <a:p>
            <a:pPr marL="342900" indent="-342900">
              <a:buFont typeface="+mj-lt"/>
              <a:buAutoNum type="arabicPeriod"/>
            </a:pPr>
            <a:r>
              <a:rPr lang="en-US" dirty="0"/>
              <a:t>Interestingly, the consequences of an increased budget allocated to environmental causes did not generally correlate with biodiversity or pollution numbers.  This might be linked to the fact that an investment in R&amp;D for example will only have a potential impact years after the investment. </a:t>
            </a:r>
          </a:p>
          <a:p>
            <a:pPr marL="342900" indent="-342900">
              <a:buFont typeface="+mj-lt"/>
              <a:buAutoNum type="arabicPeriod"/>
            </a:pPr>
            <a:r>
              <a:rPr lang="en-US" dirty="0"/>
              <a:t>Biodiversity data are harder to correlate to the governmental policies due to the fact that the impact of new laws are likely only going to be be seen years/decades later. </a:t>
            </a:r>
          </a:p>
          <a:p>
            <a:pPr marL="342900" indent="-342900">
              <a:buFont typeface="+mj-lt"/>
              <a:buAutoNum type="arabicPeriod"/>
            </a:pPr>
            <a:r>
              <a:rPr lang="en-US" dirty="0"/>
              <a:t>Biodiversity increases seen in some of the countries we analyzed could be more due to technological improvements to data collection methods (GPS, satellites imaging, </a:t>
            </a:r>
            <a:r>
              <a:rPr lang="en-US" dirty="0" err="1"/>
              <a:t>etc</a:t>
            </a:r>
            <a:r>
              <a:rPr lang="en-US" dirty="0"/>
              <a:t>) than to an actual growth of the population or improvement in biodiversity.</a:t>
            </a:r>
          </a:p>
          <a:p>
            <a:pPr marL="342900" indent="-342900">
              <a:buFont typeface="+mj-lt"/>
              <a:buAutoNum type="arabicPeriod"/>
            </a:pPr>
            <a:r>
              <a:rPr lang="en-US" dirty="0"/>
              <a:t>Pollution rates and environmental regulations/policies are only a few aspects of the complex web of what ultimately impacts biodiversity on a global scale.</a:t>
            </a:r>
          </a:p>
          <a:p>
            <a:pPr marL="342900" indent="-342900">
              <a:buFont typeface="+mj-lt"/>
              <a:buAutoNum type="arabicPeriod"/>
            </a:pPr>
            <a:r>
              <a:rPr lang="en-US" dirty="0"/>
              <a:t>All of the data we analyzed had to be reported by the countries themselves to some extent which could introduce biases that confound analyses (varying technologies/approaches used for measurements, </a:t>
            </a:r>
            <a:r>
              <a:rPr lang="en-US" dirty="0" err="1"/>
              <a:t>etc</a:t>
            </a:r>
            <a:r>
              <a:rPr lang="en-US" dirty="0"/>
              <a:t>)</a:t>
            </a:r>
          </a:p>
          <a:p>
            <a:endParaRPr lang="en-US" dirty="0"/>
          </a:p>
        </p:txBody>
      </p:sp>
    </p:spTree>
    <p:extLst>
      <p:ext uri="{BB962C8B-B14F-4D97-AF65-F5344CB8AC3E}">
        <p14:creationId xmlns:p14="http://schemas.microsoft.com/office/powerpoint/2010/main" val="1066169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Source: 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1614077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2585323"/>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r>
              <a:rPr lang="en-US" b="1" dirty="0">
                <a:solidFill>
                  <a:schemeClr val="bg1">
                    <a:lumMod val="65000"/>
                  </a:schemeClr>
                </a:solidFill>
              </a:rPr>
              <a:t>				</a:t>
            </a:r>
          </a:p>
          <a:p>
            <a:endParaRPr lang="en-US" b="1" dirty="0">
              <a:solidFill>
                <a:schemeClr val="bg1">
                  <a:lumMod val="65000"/>
                </a:schemeClr>
              </a:solidFill>
            </a:endParaRPr>
          </a:p>
          <a:p>
            <a:r>
              <a:rPr lang="en-US" b="1" dirty="0">
                <a:solidFill>
                  <a:schemeClr val="bg1">
                    <a:lumMod val="65000"/>
                  </a:schemeClr>
                </a:solidFill>
              </a:rPr>
              <a:t>				Where did we find the Data ?</a:t>
            </a:r>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3200876"/>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Data covers a large number of topics ranging from agriculture to Education, Energy, Environment, Finance, Health, and more!</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92287"/>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99337"/>
            <a:ext cx="454429" cy="19949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600864"/>
            <a:ext cx="454429" cy="1994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7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D7A9-DD02-584A-A5F7-59B73D568554}"/>
              </a:ext>
            </a:extLst>
          </p:cNvPr>
          <p:cNvSpPr>
            <a:spLocks noGrp="1"/>
          </p:cNvSpPr>
          <p:nvPr>
            <p:ph type="title"/>
          </p:nvPr>
        </p:nvSpPr>
        <p:spPr>
          <a:xfrm>
            <a:off x="2326829" y="167250"/>
            <a:ext cx="7729728" cy="1188720"/>
          </a:xfrm>
        </p:spPr>
        <p:txBody>
          <a:bodyPr/>
          <a:lstStyle/>
          <a:p>
            <a:r>
              <a:rPr lang="en-US" dirty="0"/>
              <a:t>Wealth of Information</a:t>
            </a:r>
          </a:p>
        </p:txBody>
      </p:sp>
      <p:pic>
        <p:nvPicPr>
          <p:cNvPr id="4" name="Picture 3">
            <a:extLst>
              <a:ext uri="{FF2B5EF4-FFF2-40B4-BE49-F238E27FC236}">
                <a16:creationId xmlns:a16="http://schemas.microsoft.com/office/drawing/2014/main" id="{1CF1BD6F-49A0-3346-ABEA-8574E7E30C1E}"/>
              </a:ext>
            </a:extLst>
          </p:cNvPr>
          <p:cNvPicPr>
            <a:picLocks noChangeAspect="1"/>
          </p:cNvPicPr>
          <p:nvPr/>
        </p:nvPicPr>
        <p:blipFill>
          <a:blip r:embed="rId2"/>
          <a:stretch>
            <a:fillRect/>
          </a:stretch>
        </p:blipFill>
        <p:spPr>
          <a:xfrm>
            <a:off x="681472" y="1499031"/>
            <a:ext cx="11020441" cy="5116082"/>
          </a:xfrm>
          <a:prstGeom prst="rect">
            <a:avLst/>
          </a:prstGeom>
        </p:spPr>
      </p:pic>
    </p:spTree>
    <p:extLst>
      <p:ext uri="{BB962C8B-B14F-4D97-AF65-F5344CB8AC3E}">
        <p14:creationId xmlns:p14="http://schemas.microsoft.com/office/powerpoint/2010/main" val="212268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3170099"/>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organization</a:t>
            </a:r>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2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71F8-2716-5244-9C60-674D9A10C1F7}"/>
              </a:ext>
            </a:extLst>
          </p:cNvPr>
          <p:cNvSpPr>
            <a:spLocks noGrp="1"/>
          </p:cNvSpPr>
          <p:nvPr>
            <p:ph type="title"/>
          </p:nvPr>
        </p:nvSpPr>
        <p:spPr>
          <a:xfrm>
            <a:off x="2231136" y="178879"/>
            <a:ext cx="7729728" cy="978408"/>
          </a:xfrm>
        </p:spPr>
        <p:txBody>
          <a:bodyPr/>
          <a:lstStyle/>
          <a:p>
            <a:r>
              <a:rPr lang="en-US" dirty="0"/>
              <a:t>Biodiversity Information Galore</a:t>
            </a:r>
          </a:p>
        </p:txBody>
      </p:sp>
      <p:pic>
        <p:nvPicPr>
          <p:cNvPr id="4" name="Picture 3">
            <a:extLst>
              <a:ext uri="{FF2B5EF4-FFF2-40B4-BE49-F238E27FC236}">
                <a16:creationId xmlns:a16="http://schemas.microsoft.com/office/drawing/2014/main" id="{B619F9E6-2F99-D843-A5EB-109CF2627527}"/>
              </a:ext>
            </a:extLst>
          </p:cNvPr>
          <p:cNvPicPr>
            <a:picLocks noChangeAspect="1"/>
          </p:cNvPicPr>
          <p:nvPr/>
        </p:nvPicPr>
        <p:blipFill>
          <a:blip r:embed="rId2"/>
          <a:stretch>
            <a:fillRect/>
          </a:stretch>
        </p:blipFill>
        <p:spPr>
          <a:xfrm>
            <a:off x="1700714" y="1328738"/>
            <a:ext cx="8790571" cy="5500686"/>
          </a:xfrm>
          <a:prstGeom prst="rect">
            <a:avLst/>
          </a:prstGeom>
        </p:spPr>
      </p:pic>
    </p:spTree>
    <p:extLst>
      <p:ext uri="{BB962C8B-B14F-4D97-AF65-F5344CB8AC3E}">
        <p14:creationId xmlns:p14="http://schemas.microsoft.com/office/powerpoint/2010/main" val="4700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7696"/>
            <a:ext cx="10515600" cy="875290"/>
          </a:xfrm>
        </p:spPr>
        <p:txBody>
          <a:bodyPr anchor="t">
            <a:noAutofit/>
          </a:bodyPr>
          <a:lstStyle/>
          <a:p>
            <a:pPr lvl="1" algn="ctr"/>
            <a:r>
              <a:rPr lang="en-US" b="1" dirty="0"/>
              <a:t>Question at hand: “ How much does the environmental policy of a country impact on </a:t>
            </a:r>
            <a:br>
              <a:rPr lang="en-US" b="1" dirty="0"/>
            </a:br>
            <a:r>
              <a:rPr lang="en-US" b="1" dirty="0"/>
              <a:t>its CO2 production, pollution or biodiversity? ”</a:t>
            </a:r>
            <a:endParaRPr lang="en-US"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355312"/>
          </a:xfrm>
          <a:prstGeom prst="rect">
            <a:avLst/>
          </a:prstGeom>
          <a:noFill/>
        </p:spPr>
        <p:txBody>
          <a:bodyPr wrap="square" rtlCol="0">
            <a:spAutoFit/>
          </a:bodyPr>
          <a:lstStyle/>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425340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{EBFCC8E7-933E-C841-8BB4-C101F03257EF}tf10001120</Template>
  <TotalTime>163</TotalTime>
  <Words>1646</Words>
  <Application>Microsoft Macintosh PowerPoint</Application>
  <PresentationFormat>Widescreen</PresentationFormat>
  <Paragraphs>177</Paragraphs>
  <Slides>22</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Collection of the datasets used in this project </vt:lpstr>
      <vt:lpstr>Wealth of Information</vt:lpstr>
      <vt:lpstr>Collection of the datasets used in this project </vt:lpstr>
      <vt:lpstr>Biodiversity Information Galore</vt:lpstr>
      <vt:lpstr>Question at hand: “ How much does the environmental policy of a country impact on  its CO2 production, pollution or biodiversity? ”</vt:lpstr>
      <vt:lpstr>Data clean up and exploration</vt:lpstr>
      <vt:lpstr>Data Complexity and Missing Values</vt:lpstr>
      <vt:lpstr>Data clean up and exploration</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vt:lpstr>
      <vt:lpstr>Overall Correlations </vt:lpstr>
      <vt:lpstr>Discussion </vt:lpstr>
      <vt:lpstr>Thank you !</vt:lpstr>
      <vt:lpstr>Explanations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Stacy Ann Marshall</cp:lastModifiedBy>
  <cp:revision>66</cp:revision>
  <dcterms:created xsi:type="dcterms:W3CDTF">2018-09-12T03:16:40Z</dcterms:created>
  <dcterms:modified xsi:type="dcterms:W3CDTF">2018-09-12T15:58:53Z</dcterms:modified>
</cp:coreProperties>
</file>